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0" r:id="rId2"/>
    <p:sldId id="288" r:id="rId3"/>
    <p:sldId id="353" r:id="rId4"/>
    <p:sldId id="354" r:id="rId5"/>
    <p:sldId id="356" r:id="rId6"/>
    <p:sldId id="355" r:id="rId7"/>
    <p:sldId id="357" r:id="rId8"/>
    <p:sldId id="360" r:id="rId9"/>
    <p:sldId id="358" r:id="rId10"/>
    <p:sldId id="359" r:id="rId11"/>
    <p:sldId id="318" r:id="rId12"/>
    <p:sldId id="337" r:id="rId13"/>
    <p:sldId id="302" r:id="rId14"/>
    <p:sldId id="338" r:id="rId15"/>
    <p:sldId id="339" r:id="rId16"/>
    <p:sldId id="340" r:id="rId17"/>
    <p:sldId id="341" r:id="rId18"/>
    <p:sldId id="347" r:id="rId19"/>
    <p:sldId id="342" r:id="rId20"/>
    <p:sldId id="345" r:id="rId21"/>
    <p:sldId id="346" r:id="rId22"/>
    <p:sldId id="344" r:id="rId23"/>
    <p:sldId id="334" r:id="rId24"/>
    <p:sldId id="348" r:id="rId25"/>
    <p:sldId id="349" r:id="rId26"/>
    <p:sldId id="350" r:id="rId27"/>
    <p:sldId id="351" r:id="rId28"/>
    <p:sldId id="352" r:id="rId29"/>
    <p:sldId id="336" r:id="rId30"/>
    <p:sldId id="30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9A0B8C7A-C9C0-B94F-A9FB-CCD2E2CBEA15}">
          <p14:sldIdLst>
            <p14:sldId id="260"/>
            <p14:sldId id="288"/>
            <p14:sldId id="353"/>
            <p14:sldId id="354"/>
            <p14:sldId id="356"/>
            <p14:sldId id="355"/>
            <p14:sldId id="357"/>
            <p14:sldId id="360"/>
            <p14:sldId id="358"/>
            <p14:sldId id="359"/>
            <p14:sldId id="318"/>
            <p14:sldId id="337"/>
            <p14:sldId id="302"/>
            <p14:sldId id="338"/>
            <p14:sldId id="339"/>
            <p14:sldId id="340"/>
            <p14:sldId id="341"/>
            <p14:sldId id="347"/>
            <p14:sldId id="342"/>
            <p14:sldId id="345"/>
            <p14:sldId id="346"/>
            <p14:sldId id="344"/>
            <p14:sldId id="334"/>
            <p14:sldId id="348"/>
            <p14:sldId id="349"/>
            <p14:sldId id="350"/>
            <p14:sldId id="351"/>
            <p14:sldId id="352"/>
            <p14:sldId id="336"/>
            <p14:sldId id="301"/>
          </p14:sldIdLst>
        </p14:section>
        <p14:section name="Placeholder Layouts" id="{5BEC25FF-7F29-2943-A432-7FFF68D68758}">
          <p14:sldIdLst/>
        </p14:section>
        <p14:section name="Standard Layouts" id="{F9EF3464-936C-014C-A632-CE56507E9B00}">
          <p14:sldIdLst/>
        </p14:section>
        <p14:section name="Charts" id="{52C98C5D-227F-4142-AA74-55937EFDFBCC}">
          <p14:sldIdLst/>
        </p14:section>
        <p14:section name="Impact Slides" id="{CAED85A7-BC6B-6E4E-A73A-F4501BB66642}">
          <p14:sldIdLst/>
        </p14:section>
        <p14:section name="Common Graphic Elements" id="{0023C3F2-59FE-9845-A788-3BF002CBE98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A52B"/>
    <a:srgbClr val="63666A"/>
    <a:srgbClr val="BBBCBC"/>
    <a:srgbClr val="041E42"/>
    <a:srgbClr val="003D81"/>
    <a:srgbClr val="9CA09C"/>
    <a:srgbClr val="4A4C4D"/>
    <a:srgbClr val="00A4CC"/>
    <a:srgbClr val="011B39"/>
    <a:srgbClr val="003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67219" autoAdjust="0"/>
  </p:normalViewPr>
  <p:slideViewPr>
    <p:cSldViewPr snapToGrid="0" snapToObjects="1">
      <p:cViewPr varScale="1">
        <p:scale>
          <a:sx n="78" d="100"/>
          <a:sy n="78" d="100"/>
        </p:scale>
        <p:origin x="15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2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86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69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20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1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31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1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50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1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2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7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4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4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12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42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08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74" y="1686737"/>
            <a:ext cx="8686426" cy="426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95"/>
            <a:ext cx="2166730" cy="86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CE6B-3838-8645-ACEB-ED077F51C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9" y="341769"/>
            <a:ext cx="1716531" cy="4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4928135" y="6262916"/>
            <a:ext cx="3903964" cy="4245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sde31@georgetown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lexd106.github.io/intro2R/lecture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rEB9cqNq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Science Basics in R:</a:t>
            </a:r>
          </a:p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Day 4: R in the “Real World”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28426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other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23417-8258-B20C-E74C-DC9B0D53B31B}"/>
              </a:ext>
            </a:extLst>
          </p:cNvPr>
          <p:cNvSpPr txBox="1"/>
          <p:nvPr/>
        </p:nvSpPr>
        <p:spPr>
          <a:xfrm>
            <a:off x="264139" y="5485855"/>
            <a:ext cx="2667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open.nytimes.com</a:t>
            </a:r>
            <a:r>
              <a:rPr lang="en-US" sz="1000" dirty="0"/>
              <a:t>/tagged/data-science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81FA5-431D-9117-64F0-2E1C4252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89" y="1712568"/>
            <a:ext cx="6502422" cy="34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Version control and </a:t>
            </a:r>
            <a:r>
              <a:rPr lang="en-US" sz="4051" dirty="0" err="1">
                <a:solidFill>
                  <a:schemeClr val="bg1"/>
                </a:solidFill>
                <a:latin typeface="Helvetica Neue"/>
                <a:cs typeface="Helvetica Neue"/>
              </a:rPr>
              <a:t>github</a:t>
            </a:r>
            <a:endParaRPr lang="en-US" sz="405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C9E73-9A57-2845-84EF-89F7ECD5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76" y="440871"/>
            <a:ext cx="4028848" cy="5274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0835F-F5E3-4BD0-F59B-ACB82DD8FED4}"/>
              </a:ext>
            </a:extLst>
          </p:cNvPr>
          <p:cNvSpPr txBox="1"/>
          <p:nvPr/>
        </p:nvSpPr>
        <p:spPr>
          <a:xfrm>
            <a:off x="293914" y="5530333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PHD comics</a:t>
            </a:r>
          </a:p>
        </p:txBody>
      </p:sp>
    </p:spTree>
    <p:extLst>
      <p:ext uri="{BB962C8B-B14F-4D97-AF65-F5344CB8AC3E}">
        <p14:creationId xmlns:p14="http://schemas.microsoft.com/office/powerpoint/2010/main" val="139478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0" y="5473935"/>
            <a:ext cx="690165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000" b="0" dirty="0"/>
              <a:t>https://</a:t>
            </a:r>
            <a:r>
              <a:rPr lang="en-US" sz="1000" b="0" dirty="0" err="1"/>
              <a:t>www.youtube.com</a:t>
            </a:r>
            <a:r>
              <a:rPr lang="en-US" sz="1000" b="0" dirty="0"/>
              <a:t>/</a:t>
            </a:r>
            <a:r>
              <a:rPr lang="en-US" sz="1000" b="0" dirty="0" err="1"/>
              <a:t>watch?v</a:t>
            </a:r>
            <a:r>
              <a:rPr lang="en-US" sz="1000" b="0" dirty="0"/>
              <a:t>=</a:t>
            </a:r>
            <a:r>
              <a:rPr lang="en-US" sz="1000" b="0" dirty="0" err="1"/>
              <a:t>BCQHnlnPusY&amp;list</a:t>
            </a:r>
            <a:r>
              <a:rPr lang="en-US" sz="1000" b="0" dirty="0"/>
              <a:t>=PLRqwX-V7Uu6ZF9C0YMKuns9sLDzK6zoiV&amp;index=1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 err="1"/>
              <a:t>Github</a:t>
            </a:r>
            <a:r>
              <a:rPr lang="en-US" sz="3200" dirty="0"/>
              <a:t> for poets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9BC97-BEFC-2162-6F25-2A2FECAD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57" y="1107500"/>
            <a:ext cx="5902041" cy="40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Your first </a:t>
            </a:r>
            <a:r>
              <a:rPr lang="en-US" sz="3200" dirty="0" err="1"/>
              <a:t>github</a:t>
            </a:r>
            <a:r>
              <a:rPr lang="en-US" sz="3200" dirty="0"/>
              <a:t> repo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671FB-8368-B996-15FA-32ED2282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3" y="1093308"/>
            <a:ext cx="5955381" cy="46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4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2998F-F943-2DA5-AEF0-9B50D072A62F}"/>
              </a:ext>
            </a:extLst>
          </p:cNvPr>
          <p:cNvSpPr txBox="1"/>
          <p:nvPr/>
        </p:nvSpPr>
        <p:spPr>
          <a:xfrm>
            <a:off x="429869" y="1230992"/>
            <a:ext cx="82842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Put simply, forking a repository is a way to copy (and work with) public files that someone else has shared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Useful to collaborate with others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Useful to keep track of important things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Useful to take code and then modify it yourself</a:t>
            </a:r>
          </a:p>
        </p:txBody>
      </p:sp>
    </p:spTree>
    <p:extLst>
      <p:ext uri="{BB962C8B-B14F-4D97-AF65-F5344CB8AC3E}">
        <p14:creationId xmlns:p14="http://schemas.microsoft.com/office/powerpoint/2010/main" val="3160013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4AFB7-5E15-F6A2-B5C8-DE453197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5" y="1322893"/>
            <a:ext cx="8162095" cy="35266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ECBBF7B-F2BE-6FAF-EC15-AA70F431F6AA}"/>
              </a:ext>
            </a:extLst>
          </p:cNvPr>
          <p:cNvSpPr/>
          <p:nvPr/>
        </p:nvSpPr>
        <p:spPr>
          <a:xfrm>
            <a:off x="7028598" y="1220780"/>
            <a:ext cx="755347" cy="457201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06E5B-F0A6-2732-572F-0B501E21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9" y="1449381"/>
            <a:ext cx="8040211" cy="32695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DDFBE0D-82D5-D3F2-3FD8-5B83654686B3}"/>
              </a:ext>
            </a:extLst>
          </p:cNvPr>
          <p:cNvSpPr/>
          <p:nvPr/>
        </p:nvSpPr>
        <p:spPr>
          <a:xfrm>
            <a:off x="2652540" y="2592381"/>
            <a:ext cx="3111446" cy="673333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2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06E5B-F0A6-2732-572F-0B501E21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9" y="1449381"/>
            <a:ext cx="8040211" cy="32695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DDFBE0D-82D5-D3F2-3FD8-5B83654686B3}"/>
              </a:ext>
            </a:extLst>
          </p:cNvPr>
          <p:cNvSpPr/>
          <p:nvPr/>
        </p:nvSpPr>
        <p:spPr>
          <a:xfrm>
            <a:off x="2696025" y="4170018"/>
            <a:ext cx="1059546" cy="5489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3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4FF50-054E-56AD-8962-6F24234844E3}"/>
              </a:ext>
            </a:extLst>
          </p:cNvPr>
          <p:cNvSpPr txBox="1"/>
          <p:nvPr/>
        </p:nvSpPr>
        <p:spPr>
          <a:xfrm>
            <a:off x="429870" y="926161"/>
            <a:ext cx="8768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seaneff</a:t>
            </a:r>
            <a:r>
              <a:rPr lang="en-US" sz="2800" dirty="0"/>
              <a:t>/data-science-basics-2023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28F51-29AB-29BE-0847-20C54FEFF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43" y="1854926"/>
            <a:ext cx="5878286" cy="35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4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230992"/>
            <a:ext cx="828426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Learn</a:t>
            </a:r>
            <a:r>
              <a:rPr lang="en-US" sz="2600" dirty="0"/>
              <a:t> how other people use R in their day jobs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Get familiar </a:t>
            </a:r>
            <a:r>
              <a:rPr lang="en-US" sz="2600" dirty="0"/>
              <a:t>version control and </a:t>
            </a:r>
            <a:r>
              <a:rPr lang="en-US" sz="2600" dirty="0" err="1"/>
              <a:t>github</a:t>
            </a: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Create </a:t>
            </a:r>
            <a:r>
              <a:rPr lang="en-US" sz="2600" dirty="0"/>
              <a:t>a simple online portfolio of work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Brainstorm</a:t>
            </a:r>
            <a:r>
              <a:rPr lang="en-US" sz="2600" dirty="0"/>
              <a:t> how you can keep using R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891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Watching a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4FF50-054E-56AD-8962-6F24234844E3}"/>
              </a:ext>
            </a:extLst>
          </p:cNvPr>
          <p:cNvSpPr txBox="1"/>
          <p:nvPr/>
        </p:nvSpPr>
        <p:spPr>
          <a:xfrm>
            <a:off x="429870" y="926161"/>
            <a:ext cx="8768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seaneff</a:t>
            </a:r>
            <a:r>
              <a:rPr lang="en-US" sz="2800" dirty="0"/>
              <a:t>/data-science-basics-2023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0A9DC-9712-D8CA-18C1-66F143EDC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5772"/>
            <a:ext cx="7772400" cy="30064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4BA15C-21EA-418D-7C6C-A7E12328CDD6}"/>
              </a:ext>
            </a:extLst>
          </p:cNvPr>
          <p:cNvSpPr/>
          <p:nvPr/>
        </p:nvSpPr>
        <p:spPr>
          <a:xfrm>
            <a:off x="6157682" y="1794691"/>
            <a:ext cx="1059546" cy="5489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1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Watching a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4FF50-054E-56AD-8962-6F24234844E3}"/>
              </a:ext>
            </a:extLst>
          </p:cNvPr>
          <p:cNvSpPr txBox="1"/>
          <p:nvPr/>
        </p:nvSpPr>
        <p:spPr>
          <a:xfrm>
            <a:off x="429870" y="926161"/>
            <a:ext cx="8768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seaneff</a:t>
            </a:r>
            <a:r>
              <a:rPr lang="en-US" sz="2800" dirty="0"/>
              <a:t>/data-science-basics-2023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8A451-4A70-B1BD-B821-A68A4B85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98313"/>
            <a:ext cx="7772400" cy="30613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86D3156-71EC-D6FD-9786-E16A73FF5805}"/>
              </a:ext>
            </a:extLst>
          </p:cNvPr>
          <p:cNvSpPr/>
          <p:nvPr/>
        </p:nvSpPr>
        <p:spPr>
          <a:xfrm>
            <a:off x="6337295" y="2618804"/>
            <a:ext cx="1680033" cy="5489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2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Following a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75515-C312-BD63-9A14-5EA2B197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85735"/>
            <a:ext cx="7772400" cy="38066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330C6F-D657-B750-EAFB-B3D07A5AB551}"/>
              </a:ext>
            </a:extLst>
          </p:cNvPr>
          <p:cNvSpPr/>
          <p:nvPr/>
        </p:nvSpPr>
        <p:spPr>
          <a:xfrm>
            <a:off x="932538" y="3418902"/>
            <a:ext cx="1680033" cy="5489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7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Where to learn more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9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https://intro2r.com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55DDC-4013-7E82-A3C6-4C1F3BF9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89912"/>
            <a:ext cx="7772400" cy="3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7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 err="1"/>
              <a:t>Github</a:t>
            </a:r>
            <a:r>
              <a:rPr lang="en-US" sz="3200" dirty="0"/>
              <a:t> for poets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1C941-F143-88E7-FDDA-A6D4461D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1303"/>
            <a:ext cx="7772400" cy="38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1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https://</a:t>
            </a:r>
            <a:r>
              <a:rPr lang="en-US" sz="3200" dirty="0" err="1"/>
              <a:t>www.statlearning.com</a:t>
            </a:r>
            <a:r>
              <a:rPr lang="en-US" sz="3200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8E60F-E0F8-2BEF-1684-45E26D5B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449381"/>
            <a:ext cx="7772400" cy="31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4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https://</a:t>
            </a:r>
            <a:r>
              <a:rPr lang="en-US" sz="3200" dirty="0" err="1"/>
              <a:t>selectstarsql.com</a:t>
            </a:r>
            <a:r>
              <a:rPr lang="en-US" sz="3200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BC3F3-B2F6-A06E-8870-CDCFD906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56" y="1220474"/>
            <a:ext cx="4306787" cy="44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33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https://</a:t>
            </a:r>
            <a:r>
              <a:rPr lang="en-US" sz="3200" dirty="0" err="1"/>
              <a:t>mystery.knightlab.com</a:t>
            </a:r>
            <a:r>
              <a:rPr lang="en-US" sz="3200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9BCEF-78B0-97CC-8FB1-DE31CA75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1250740"/>
            <a:ext cx="7462157" cy="4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40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to get good at R </a:t>
            </a:r>
          </a:p>
          <a:p>
            <a:r>
              <a:rPr lang="en-US" sz="3200" dirty="0"/>
              <a:t>(or python, or SQL, </a:t>
            </a:r>
            <a:r>
              <a:rPr lang="en-US" sz="3200" dirty="0" err="1"/>
              <a:t>github</a:t>
            </a:r>
            <a:r>
              <a:rPr lang="en-US" sz="3200" dirty="0"/>
              <a:t>, or…)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DE2E2-BE58-98DF-E6DF-D5CDACFFECFD}"/>
              </a:ext>
            </a:extLst>
          </p:cNvPr>
          <p:cNvSpPr txBox="1"/>
          <p:nvPr/>
        </p:nvSpPr>
        <p:spPr>
          <a:xfrm>
            <a:off x="429870" y="1616528"/>
            <a:ext cx="84634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Use R, and use it often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Use R when you could use Excel, even if it takes longer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Consider a fun personal project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Follow others on </a:t>
            </a:r>
            <a:r>
              <a:rPr lang="en-US" sz="2600" dirty="0" err="1"/>
              <a:t>github</a:t>
            </a:r>
            <a:r>
              <a:rPr lang="en-US" sz="2600" dirty="0"/>
              <a:t> and check out what they’re doing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5501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Using R at work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0"/>
            <a:ext cx="7914030" cy="15877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Thank you!</a:t>
            </a:r>
          </a:p>
          <a:p>
            <a:endParaRPr lang="en-US" sz="3200" dirty="0"/>
          </a:p>
          <a:p>
            <a:r>
              <a:rPr lang="en-US" sz="3200" dirty="0"/>
              <a:t>Please stay in touch.</a:t>
            </a:r>
          </a:p>
          <a:p>
            <a:r>
              <a:rPr lang="en-US" sz="3200" b="0" dirty="0">
                <a:hlinkClick r:id="rId3"/>
              </a:rPr>
              <a:t>sde31@georgetown.edu</a:t>
            </a:r>
            <a:endParaRPr lang="en-US" sz="3200" b="0" dirty="0"/>
          </a:p>
          <a:p>
            <a:r>
              <a:rPr lang="en-US" sz="3200" b="0" dirty="0"/>
              <a:t>https://</a:t>
            </a:r>
            <a:r>
              <a:rPr lang="en-US" sz="3200" b="0" dirty="0" err="1"/>
              <a:t>www.linkedin.com</a:t>
            </a:r>
            <a:r>
              <a:rPr lang="en-US" sz="3200" b="0" dirty="0"/>
              <a:t>/in/</a:t>
            </a:r>
            <a:r>
              <a:rPr lang="en-US" sz="3200" b="0" dirty="0" err="1"/>
              <a:t>seaneff</a:t>
            </a:r>
            <a:r>
              <a:rPr lang="en-US" sz="3200" b="0" dirty="0"/>
              <a:t>/</a:t>
            </a:r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600" b="0" dirty="0"/>
              <a:t>Lecture and course material adapted from Intro to R materials created by Alex Douglas, available online </a:t>
            </a:r>
            <a:r>
              <a:rPr lang="en-US" sz="1600" b="0" dirty="0">
                <a:hlinkClick r:id="rId4"/>
              </a:rPr>
              <a:t>here</a:t>
            </a:r>
            <a:r>
              <a:rPr lang="en-US" sz="1600" b="0" dirty="0"/>
              <a:t>, with corresponding free online textbook.</a:t>
            </a:r>
          </a:p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3270-FC82-8F69-DD7E-DA9BB724AB36}"/>
              </a:ext>
            </a:extLst>
          </p:cNvPr>
          <p:cNvSpPr txBox="1"/>
          <p:nvPr/>
        </p:nvSpPr>
        <p:spPr>
          <a:xfrm>
            <a:off x="930729" y="832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1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program analysts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455034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Program evaluations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Monitoring financial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Annual reports/reporting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Day-to-day operations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AA35-75A3-ED31-FF3C-24EC5FFB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4" y="1572882"/>
            <a:ext cx="3552726" cy="2675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105AA-3B4E-E13A-2BEE-833658A7AFC0}"/>
              </a:ext>
            </a:extLst>
          </p:cNvPr>
          <p:cNvSpPr txBox="1"/>
          <p:nvPr/>
        </p:nvSpPr>
        <p:spPr>
          <a:xfrm>
            <a:off x="264139" y="5485855"/>
            <a:ext cx="5266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www.brookings.edu</a:t>
            </a:r>
            <a:r>
              <a:rPr lang="en-US" sz="1000" dirty="0"/>
              <a:t>/research/what-all-policy-analysts-need-to-know-about-data-science/</a:t>
            </a:r>
          </a:p>
        </p:txBody>
      </p:sp>
    </p:spTree>
    <p:extLst>
      <p:ext uri="{BB962C8B-B14F-4D97-AF65-F5344CB8AC3E}">
        <p14:creationId xmlns:p14="http://schemas.microsoft.com/office/powerpoint/2010/main" val="180574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public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45503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visualization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Financing decisions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Data-informed policy development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B33B8-18FC-A886-B0D4-7342CE56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8" y="1474911"/>
            <a:ext cx="4192648" cy="28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11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28426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public health and healthcare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384821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Vaccine distribution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Optimizing patient flow through hospitals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Monitoring healthcare systems (e.g., standards of care, diversions)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105AA-3B4E-E13A-2BEE-833658A7AFC0}"/>
              </a:ext>
            </a:extLst>
          </p:cNvPr>
          <p:cNvSpPr txBox="1"/>
          <p:nvPr/>
        </p:nvSpPr>
        <p:spPr>
          <a:xfrm>
            <a:off x="264139" y="5485855"/>
            <a:ext cx="2755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=vd1Tjaqryks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09A50-2659-3F0D-1EF5-EDC1D3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68" y="1465710"/>
            <a:ext cx="4443143" cy="24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3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28426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pharmaceutical companies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445237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Self-service tools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Patient-reported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Drug discovery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Analysis of clinical trial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Analysis of biological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Regulatory submissions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105AA-3B4E-E13A-2BEE-833658A7AFC0}"/>
              </a:ext>
            </a:extLst>
          </p:cNvPr>
          <p:cNvSpPr txBox="1"/>
          <p:nvPr/>
        </p:nvSpPr>
        <p:spPr>
          <a:xfrm>
            <a:off x="264139" y="5485855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https://www.youtube.com/watch?v=JwrEB9cqNqg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/topics/machine-learning-in-r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EF735-9372-D225-BDD7-C3EEC7B8B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858" y="1570904"/>
            <a:ext cx="3736272" cy="24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coursework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70" y="1650827"/>
            <a:ext cx="455034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analysis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visualization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Reporting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BA71E-FA78-BFB1-2D26-D8FDA8D5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8" y="1449381"/>
            <a:ext cx="5029199" cy="30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28426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journalism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445237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investigation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Data-driven journalism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visualizations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Subscriber retention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Revenue optimization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Recommendations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B3B7D-E3B0-0DCD-4C3E-D5B46CEE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18851"/>
            <a:ext cx="4035437" cy="3026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D23417-8258-B20C-E74C-DC9B0D53B31B}"/>
              </a:ext>
            </a:extLst>
          </p:cNvPr>
          <p:cNvSpPr txBox="1"/>
          <p:nvPr/>
        </p:nvSpPr>
        <p:spPr>
          <a:xfrm>
            <a:off x="264139" y="5485855"/>
            <a:ext cx="2667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open.nytimes.com</a:t>
            </a:r>
            <a:r>
              <a:rPr lang="en-US" sz="1000" dirty="0"/>
              <a:t>/tagged/data-science</a:t>
            </a:r>
          </a:p>
        </p:txBody>
      </p:sp>
    </p:spTree>
    <p:extLst>
      <p:ext uri="{BB962C8B-B14F-4D97-AF65-F5344CB8AC3E}">
        <p14:creationId xmlns:p14="http://schemas.microsoft.com/office/powerpoint/2010/main" val="2839949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11830</TotalTime>
  <Words>550</Words>
  <Application>Microsoft Macintosh PowerPoint</Application>
  <PresentationFormat>On-screen Show (4:3)</PresentationFormat>
  <Paragraphs>124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55 Helvetica Roman</vt:lpstr>
      <vt:lpstr>Adobe Caslon Pro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Steph Eaneff</cp:lastModifiedBy>
  <cp:revision>276</cp:revision>
  <cp:lastPrinted>2018-07-26T19:34:42Z</cp:lastPrinted>
  <dcterms:created xsi:type="dcterms:W3CDTF">2012-07-27T14:34:45Z</dcterms:created>
  <dcterms:modified xsi:type="dcterms:W3CDTF">2023-06-15T19:07:53Z</dcterms:modified>
</cp:coreProperties>
</file>